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05" autoAdjust="0"/>
    <p:restoredTop sz="94660"/>
  </p:normalViewPr>
  <p:slideViewPr>
    <p:cSldViewPr snapToGrid="0">
      <p:cViewPr>
        <p:scale>
          <a:sx n="72" d="100"/>
          <a:sy n="72" d="100"/>
        </p:scale>
        <p:origin x="-432"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3E6882BA-71EF-471F-88CA-6355C4844ECA}"/>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 xmlns:a16="http://schemas.microsoft.com/office/drawing/2014/main" id="{D65AD154-CACC-42DA-B6D5-EC878D80B7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 xmlns:a16="http://schemas.microsoft.com/office/drawing/2014/main" id="{1A7717F4-2E15-452D-8260-DD0F415E3BFC}"/>
              </a:ext>
            </a:extLst>
          </p:cNvPr>
          <p:cNvSpPr>
            <a:spLocks noGrp="1"/>
          </p:cNvSpPr>
          <p:nvPr>
            <p:ph type="dt" sz="half" idx="10"/>
          </p:nvPr>
        </p:nvSpPr>
        <p:spPr/>
        <p:txBody>
          <a:bodyPr/>
          <a:lstStyle/>
          <a:p>
            <a:fld id="{1F10EC4B-5E07-4323-9E7B-ED07A3993CEE}" type="datetimeFigureOut">
              <a:rPr lang="tr-TR" smtClean="0"/>
              <a:pPr/>
              <a:t>19.8.2021</a:t>
            </a:fld>
            <a:endParaRPr lang="tr-TR"/>
          </a:p>
        </p:txBody>
      </p:sp>
      <p:sp>
        <p:nvSpPr>
          <p:cNvPr id="5" name="Alt Bilgi Yer Tutucusu 4">
            <a:extLst>
              <a:ext uri="{FF2B5EF4-FFF2-40B4-BE49-F238E27FC236}">
                <a16:creationId xmlns="" xmlns:a16="http://schemas.microsoft.com/office/drawing/2014/main" id="{8BE225CC-8DF5-4627-AB77-4DF7803D37C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8571592E-71E0-4E84-AA2C-13AD9F6D6BA5}"/>
              </a:ext>
            </a:extLst>
          </p:cNvPr>
          <p:cNvSpPr>
            <a:spLocks noGrp="1"/>
          </p:cNvSpPr>
          <p:nvPr>
            <p:ph type="sldNum" sz="quarter" idx="12"/>
          </p:nvPr>
        </p:nvSpPr>
        <p:spPr/>
        <p:txBody>
          <a:bodyPr/>
          <a:lstStyle/>
          <a:p>
            <a:fld id="{81AE78E1-FF0A-4C51-ABDE-7FC1B37106CF}" type="slidenum">
              <a:rPr lang="tr-TR" smtClean="0"/>
              <a:pPr/>
              <a:t>‹#›</a:t>
            </a:fld>
            <a:endParaRPr lang="tr-TR"/>
          </a:p>
        </p:txBody>
      </p:sp>
    </p:spTree>
    <p:extLst>
      <p:ext uri="{BB962C8B-B14F-4D97-AF65-F5344CB8AC3E}">
        <p14:creationId xmlns:p14="http://schemas.microsoft.com/office/powerpoint/2010/main" val="2467821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D54AAA8E-4F44-4B7E-ACED-311E243B61D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 xmlns:a16="http://schemas.microsoft.com/office/drawing/2014/main" id="{C954E511-8B5B-4441-9987-02FCBA33CF83}"/>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BBB7EFD9-5196-4D72-AC1C-E3E6C69A234C}"/>
              </a:ext>
            </a:extLst>
          </p:cNvPr>
          <p:cNvSpPr>
            <a:spLocks noGrp="1"/>
          </p:cNvSpPr>
          <p:nvPr>
            <p:ph type="dt" sz="half" idx="10"/>
          </p:nvPr>
        </p:nvSpPr>
        <p:spPr/>
        <p:txBody>
          <a:bodyPr/>
          <a:lstStyle/>
          <a:p>
            <a:fld id="{1F10EC4B-5E07-4323-9E7B-ED07A3993CEE}" type="datetimeFigureOut">
              <a:rPr lang="tr-TR" smtClean="0"/>
              <a:pPr/>
              <a:t>19.8.2021</a:t>
            </a:fld>
            <a:endParaRPr lang="tr-TR"/>
          </a:p>
        </p:txBody>
      </p:sp>
      <p:sp>
        <p:nvSpPr>
          <p:cNvPr id="5" name="Alt Bilgi Yer Tutucusu 4">
            <a:extLst>
              <a:ext uri="{FF2B5EF4-FFF2-40B4-BE49-F238E27FC236}">
                <a16:creationId xmlns="" xmlns:a16="http://schemas.microsoft.com/office/drawing/2014/main" id="{FD8A74FE-9357-4086-9C66-BC14F21DD18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F44AE1EB-809B-4BD3-971C-6BB808655D09}"/>
              </a:ext>
            </a:extLst>
          </p:cNvPr>
          <p:cNvSpPr>
            <a:spLocks noGrp="1"/>
          </p:cNvSpPr>
          <p:nvPr>
            <p:ph type="sldNum" sz="quarter" idx="12"/>
          </p:nvPr>
        </p:nvSpPr>
        <p:spPr/>
        <p:txBody>
          <a:bodyPr/>
          <a:lstStyle/>
          <a:p>
            <a:fld id="{81AE78E1-FF0A-4C51-ABDE-7FC1B37106CF}" type="slidenum">
              <a:rPr lang="tr-TR" smtClean="0"/>
              <a:pPr/>
              <a:t>‹#›</a:t>
            </a:fld>
            <a:endParaRPr lang="tr-TR"/>
          </a:p>
        </p:txBody>
      </p:sp>
    </p:spTree>
    <p:extLst>
      <p:ext uri="{BB962C8B-B14F-4D97-AF65-F5344CB8AC3E}">
        <p14:creationId xmlns:p14="http://schemas.microsoft.com/office/powerpoint/2010/main" val="3385997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 xmlns:a16="http://schemas.microsoft.com/office/drawing/2014/main" id="{D6F01070-6B92-46BC-AC80-6F46CD87A971}"/>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 xmlns:a16="http://schemas.microsoft.com/office/drawing/2014/main" id="{66C90170-56CD-431F-A3DE-B212947C746C}"/>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26952916-17A4-457F-AFAD-C2C1E724C801}"/>
              </a:ext>
            </a:extLst>
          </p:cNvPr>
          <p:cNvSpPr>
            <a:spLocks noGrp="1"/>
          </p:cNvSpPr>
          <p:nvPr>
            <p:ph type="dt" sz="half" idx="10"/>
          </p:nvPr>
        </p:nvSpPr>
        <p:spPr/>
        <p:txBody>
          <a:bodyPr/>
          <a:lstStyle/>
          <a:p>
            <a:fld id="{1F10EC4B-5E07-4323-9E7B-ED07A3993CEE}" type="datetimeFigureOut">
              <a:rPr lang="tr-TR" smtClean="0"/>
              <a:pPr/>
              <a:t>19.8.2021</a:t>
            </a:fld>
            <a:endParaRPr lang="tr-TR"/>
          </a:p>
        </p:txBody>
      </p:sp>
      <p:sp>
        <p:nvSpPr>
          <p:cNvPr id="5" name="Alt Bilgi Yer Tutucusu 4">
            <a:extLst>
              <a:ext uri="{FF2B5EF4-FFF2-40B4-BE49-F238E27FC236}">
                <a16:creationId xmlns="" xmlns:a16="http://schemas.microsoft.com/office/drawing/2014/main" id="{51B37097-1329-4003-8DE7-E57E5584FB9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4E713288-AA69-464C-B365-A7A6EEE2532C}"/>
              </a:ext>
            </a:extLst>
          </p:cNvPr>
          <p:cNvSpPr>
            <a:spLocks noGrp="1"/>
          </p:cNvSpPr>
          <p:nvPr>
            <p:ph type="sldNum" sz="quarter" idx="12"/>
          </p:nvPr>
        </p:nvSpPr>
        <p:spPr/>
        <p:txBody>
          <a:bodyPr/>
          <a:lstStyle/>
          <a:p>
            <a:fld id="{81AE78E1-FF0A-4C51-ABDE-7FC1B37106CF}" type="slidenum">
              <a:rPr lang="tr-TR" smtClean="0"/>
              <a:pPr/>
              <a:t>‹#›</a:t>
            </a:fld>
            <a:endParaRPr lang="tr-TR"/>
          </a:p>
        </p:txBody>
      </p:sp>
    </p:spTree>
    <p:extLst>
      <p:ext uri="{BB962C8B-B14F-4D97-AF65-F5344CB8AC3E}">
        <p14:creationId xmlns:p14="http://schemas.microsoft.com/office/powerpoint/2010/main" val="3010320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B00B7F17-115A-47E1-AD5D-E5D70D2F120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58F8DA7A-3E7F-4933-B7E0-61F4BF9CE077}"/>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6F97C4A5-1DAE-49D7-AD12-89FE66915D5B}"/>
              </a:ext>
            </a:extLst>
          </p:cNvPr>
          <p:cNvSpPr>
            <a:spLocks noGrp="1"/>
          </p:cNvSpPr>
          <p:nvPr>
            <p:ph type="dt" sz="half" idx="10"/>
          </p:nvPr>
        </p:nvSpPr>
        <p:spPr/>
        <p:txBody>
          <a:bodyPr/>
          <a:lstStyle/>
          <a:p>
            <a:fld id="{1F10EC4B-5E07-4323-9E7B-ED07A3993CEE}" type="datetimeFigureOut">
              <a:rPr lang="tr-TR" smtClean="0"/>
              <a:pPr/>
              <a:t>19.8.2021</a:t>
            </a:fld>
            <a:endParaRPr lang="tr-TR"/>
          </a:p>
        </p:txBody>
      </p:sp>
      <p:sp>
        <p:nvSpPr>
          <p:cNvPr id="5" name="Alt Bilgi Yer Tutucusu 4">
            <a:extLst>
              <a:ext uri="{FF2B5EF4-FFF2-40B4-BE49-F238E27FC236}">
                <a16:creationId xmlns="" xmlns:a16="http://schemas.microsoft.com/office/drawing/2014/main" id="{FC1556C9-358C-496E-AFDE-942405023E1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7331B440-A05E-411E-B9CE-D4CFA297C9B5}"/>
              </a:ext>
            </a:extLst>
          </p:cNvPr>
          <p:cNvSpPr>
            <a:spLocks noGrp="1"/>
          </p:cNvSpPr>
          <p:nvPr>
            <p:ph type="sldNum" sz="quarter" idx="12"/>
          </p:nvPr>
        </p:nvSpPr>
        <p:spPr/>
        <p:txBody>
          <a:bodyPr/>
          <a:lstStyle/>
          <a:p>
            <a:fld id="{81AE78E1-FF0A-4C51-ABDE-7FC1B37106CF}" type="slidenum">
              <a:rPr lang="tr-TR" smtClean="0"/>
              <a:pPr/>
              <a:t>‹#›</a:t>
            </a:fld>
            <a:endParaRPr lang="tr-TR"/>
          </a:p>
        </p:txBody>
      </p:sp>
    </p:spTree>
    <p:extLst>
      <p:ext uri="{BB962C8B-B14F-4D97-AF65-F5344CB8AC3E}">
        <p14:creationId xmlns:p14="http://schemas.microsoft.com/office/powerpoint/2010/main" val="1840508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F03901D9-5327-4A7A-B95F-AE897AF3A77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 xmlns:a16="http://schemas.microsoft.com/office/drawing/2014/main" id="{E2AD487A-2A02-464D-8515-679A0BE49C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 xmlns:a16="http://schemas.microsoft.com/office/drawing/2014/main" id="{DE6858F7-BFF0-4C8C-9684-BEF75082A405}"/>
              </a:ext>
            </a:extLst>
          </p:cNvPr>
          <p:cNvSpPr>
            <a:spLocks noGrp="1"/>
          </p:cNvSpPr>
          <p:nvPr>
            <p:ph type="dt" sz="half" idx="10"/>
          </p:nvPr>
        </p:nvSpPr>
        <p:spPr/>
        <p:txBody>
          <a:bodyPr/>
          <a:lstStyle/>
          <a:p>
            <a:fld id="{1F10EC4B-5E07-4323-9E7B-ED07A3993CEE}" type="datetimeFigureOut">
              <a:rPr lang="tr-TR" smtClean="0"/>
              <a:pPr/>
              <a:t>19.8.2021</a:t>
            </a:fld>
            <a:endParaRPr lang="tr-TR"/>
          </a:p>
        </p:txBody>
      </p:sp>
      <p:sp>
        <p:nvSpPr>
          <p:cNvPr id="5" name="Alt Bilgi Yer Tutucusu 4">
            <a:extLst>
              <a:ext uri="{FF2B5EF4-FFF2-40B4-BE49-F238E27FC236}">
                <a16:creationId xmlns="" xmlns:a16="http://schemas.microsoft.com/office/drawing/2014/main" id="{A9C79FD1-9DED-4BF5-ACB5-35D321037FC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AB2004A1-D28A-453A-BAE1-8A76A5EEBE7C}"/>
              </a:ext>
            </a:extLst>
          </p:cNvPr>
          <p:cNvSpPr>
            <a:spLocks noGrp="1"/>
          </p:cNvSpPr>
          <p:nvPr>
            <p:ph type="sldNum" sz="quarter" idx="12"/>
          </p:nvPr>
        </p:nvSpPr>
        <p:spPr/>
        <p:txBody>
          <a:bodyPr/>
          <a:lstStyle/>
          <a:p>
            <a:fld id="{81AE78E1-FF0A-4C51-ABDE-7FC1B37106CF}" type="slidenum">
              <a:rPr lang="tr-TR" smtClean="0"/>
              <a:pPr/>
              <a:t>‹#›</a:t>
            </a:fld>
            <a:endParaRPr lang="tr-TR"/>
          </a:p>
        </p:txBody>
      </p:sp>
    </p:spTree>
    <p:extLst>
      <p:ext uri="{BB962C8B-B14F-4D97-AF65-F5344CB8AC3E}">
        <p14:creationId xmlns:p14="http://schemas.microsoft.com/office/powerpoint/2010/main" val="2854386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3C93859E-4C63-476B-BBD9-66B02A812A6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7976C3E9-7B67-401E-87BE-52EF909B6985}"/>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 xmlns:a16="http://schemas.microsoft.com/office/drawing/2014/main" id="{DFCA01BC-8D4F-4634-A0E6-9F10BF526F72}"/>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 xmlns:a16="http://schemas.microsoft.com/office/drawing/2014/main" id="{095BE777-57A1-4DD5-8EEE-27191EAEBF82}"/>
              </a:ext>
            </a:extLst>
          </p:cNvPr>
          <p:cNvSpPr>
            <a:spLocks noGrp="1"/>
          </p:cNvSpPr>
          <p:nvPr>
            <p:ph type="dt" sz="half" idx="10"/>
          </p:nvPr>
        </p:nvSpPr>
        <p:spPr/>
        <p:txBody>
          <a:bodyPr/>
          <a:lstStyle/>
          <a:p>
            <a:fld id="{1F10EC4B-5E07-4323-9E7B-ED07A3993CEE}" type="datetimeFigureOut">
              <a:rPr lang="tr-TR" smtClean="0"/>
              <a:pPr/>
              <a:t>19.8.2021</a:t>
            </a:fld>
            <a:endParaRPr lang="tr-TR"/>
          </a:p>
        </p:txBody>
      </p:sp>
      <p:sp>
        <p:nvSpPr>
          <p:cNvPr id="6" name="Alt Bilgi Yer Tutucusu 5">
            <a:extLst>
              <a:ext uri="{FF2B5EF4-FFF2-40B4-BE49-F238E27FC236}">
                <a16:creationId xmlns="" xmlns:a16="http://schemas.microsoft.com/office/drawing/2014/main" id="{725666D0-C745-4FDB-9F46-1FF1118A31D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0F5E91A5-73A1-4BD9-80FA-C2E7C80B78C8}"/>
              </a:ext>
            </a:extLst>
          </p:cNvPr>
          <p:cNvSpPr>
            <a:spLocks noGrp="1"/>
          </p:cNvSpPr>
          <p:nvPr>
            <p:ph type="sldNum" sz="quarter" idx="12"/>
          </p:nvPr>
        </p:nvSpPr>
        <p:spPr/>
        <p:txBody>
          <a:bodyPr/>
          <a:lstStyle/>
          <a:p>
            <a:fld id="{81AE78E1-FF0A-4C51-ABDE-7FC1B37106CF}" type="slidenum">
              <a:rPr lang="tr-TR" smtClean="0"/>
              <a:pPr/>
              <a:t>‹#›</a:t>
            </a:fld>
            <a:endParaRPr lang="tr-TR"/>
          </a:p>
        </p:txBody>
      </p:sp>
    </p:spTree>
    <p:extLst>
      <p:ext uri="{BB962C8B-B14F-4D97-AF65-F5344CB8AC3E}">
        <p14:creationId xmlns:p14="http://schemas.microsoft.com/office/powerpoint/2010/main" val="1966653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2729198B-BD59-45DA-A756-62C337E045F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 xmlns:a16="http://schemas.microsoft.com/office/drawing/2014/main" id="{7D58E54A-3A8C-41B7-89E5-ADEAA2EE5A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 xmlns:a16="http://schemas.microsoft.com/office/drawing/2014/main" id="{9B2B7F83-FA83-4597-AF2C-B8DB29765DBC}"/>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 xmlns:a16="http://schemas.microsoft.com/office/drawing/2014/main" id="{FB106010-FEBD-4139-9CB9-E8B6963FDC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 xmlns:a16="http://schemas.microsoft.com/office/drawing/2014/main" id="{E8FB2808-069C-4ED8-B0E9-E5C15A0B598F}"/>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 xmlns:a16="http://schemas.microsoft.com/office/drawing/2014/main" id="{ADDBCBC6-9530-4822-A7F8-B8147FABB012}"/>
              </a:ext>
            </a:extLst>
          </p:cNvPr>
          <p:cNvSpPr>
            <a:spLocks noGrp="1"/>
          </p:cNvSpPr>
          <p:nvPr>
            <p:ph type="dt" sz="half" idx="10"/>
          </p:nvPr>
        </p:nvSpPr>
        <p:spPr/>
        <p:txBody>
          <a:bodyPr/>
          <a:lstStyle/>
          <a:p>
            <a:fld id="{1F10EC4B-5E07-4323-9E7B-ED07A3993CEE}" type="datetimeFigureOut">
              <a:rPr lang="tr-TR" smtClean="0"/>
              <a:pPr/>
              <a:t>19.8.2021</a:t>
            </a:fld>
            <a:endParaRPr lang="tr-TR"/>
          </a:p>
        </p:txBody>
      </p:sp>
      <p:sp>
        <p:nvSpPr>
          <p:cNvPr id="8" name="Alt Bilgi Yer Tutucusu 7">
            <a:extLst>
              <a:ext uri="{FF2B5EF4-FFF2-40B4-BE49-F238E27FC236}">
                <a16:creationId xmlns="" xmlns:a16="http://schemas.microsoft.com/office/drawing/2014/main" id="{1631A0AA-71D3-4F90-AA1F-DAD4F24944C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 xmlns:a16="http://schemas.microsoft.com/office/drawing/2014/main" id="{40A0697A-A9F6-4757-AD11-64FC679665AF}"/>
              </a:ext>
            </a:extLst>
          </p:cNvPr>
          <p:cNvSpPr>
            <a:spLocks noGrp="1"/>
          </p:cNvSpPr>
          <p:nvPr>
            <p:ph type="sldNum" sz="quarter" idx="12"/>
          </p:nvPr>
        </p:nvSpPr>
        <p:spPr/>
        <p:txBody>
          <a:bodyPr/>
          <a:lstStyle/>
          <a:p>
            <a:fld id="{81AE78E1-FF0A-4C51-ABDE-7FC1B37106CF}" type="slidenum">
              <a:rPr lang="tr-TR" smtClean="0"/>
              <a:pPr/>
              <a:t>‹#›</a:t>
            </a:fld>
            <a:endParaRPr lang="tr-TR"/>
          </a:p>
        </p:txBody>
      </p:sp>
    </p:spTree>
    <p:extLst>
      <p:ext uri="{BB962C8B-B14F-4D97-AF65-F5344CB8AC3E}">
        <p14:creationId xmlns:p14="http://schemas.microsoft.com/office/powerpoint/2010/main" val="1844627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C00FECC1-A30A-472A-BE0D-0C06609581C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 xmlns:a16="http://schemas.microsoft.com/office/drawing/2014/main" id="{94F518B8-F331-4DF5-A812-EEBD5FDA5F19}"/>
              </a:ext>
            </a:extLst>
          </p:cNvPr>
          <p:cNvSpPr>
            <a:spLocks noGrp="1"/>
          </p:cNvSpPr>
          <p:nvPr>
            <p:ph type="dt" sz="half" idx="10"/>
          </p:nvPr>
        </p:nvSpPr>
        <p:spPr/>
        <p:txBody>
          <a:bodyPr/>
          <a:lstStyle/>
          <a:p>
            <a:fld id="{1F10EC4B-5E07-4323-9E7B-ED07A3993CEE}" type="datetimeFigureOut">
              <a:rPr lang="tr-TR" smtClean="0"/>
              <a:pPr/>
              <a:t>19.8.2021</a:t>
            </a:fld>
            <a:endParaRPr lang="tr-TR"/>
          </a:p>
        </p:txBody>
      </p:sp>
      <p:sp>
        <p:nvSpPr>
          <p:cNvPr id="4" name="Alt Bilgi Yer Tutucusu 3">
            <a:extLst>
              <a:ext uri="{FF2B5EF4-FFF2-40B4-BE49-F238E27FC236}">
                <a16:creationId xmlns="" xmlns:a16="http://schemas.microsoft.com/office/drawing/2014/main" id="{E2CC07F2-D380-4365-8F87-F23D9E697F66}"/>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 xmlns:a16="http://schemas.microsoft.com/office/drawing/2014/main" id="{77D304A9-6D29-41A9-9178-0BE5E7BCF520}"/>
              </a:ext>
            </a:extLst>
          </p:cNvPr>
          <p:cNvSpPr>
            <a:spLocks noGrp="1"/>
          </p:cNvSpPr>
          <p:nvPr>
            <p:ph type="sldNum" sz="quarter" idx="12"/>
          </p:nvPr>
        </p:nvSpPr>
        <p:spPr/>
        <p:txBody>
          <a:bodyPr/>
          <a:lstStyle/>
          <a:p>
            <a:fld id="{81AE78E1-FF0A-4C51-ABDE-7FC1B37106CF}" type="slidenum">
              <a:rPr lang="tr-TR" smtClean="0"/>
              <a:pPr/>
              <a:t>‹#›</a:t>
            </a:fld>
            <a:endParaRPr lang="tr-TR"/>
          </a:p>
        </p:txBody>
      </p:sp>
    </p:spTree>
    <p:extLst>
      <p:ext uri="{BB962C8B-B14F-4D97-AF65-F5344CB8AC3E}">
        <p14:creationId xmlns:p14="http://schemas.microsoft.com/office/powerpoint/2010/main" val="2037448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 xmlns:a16="http://schemas.microsoft.com/office/drawing/2014/main" id="{58817BB4-9D1D-4879-942C-6DDAB9948289}"/>
              </a:ext>
            </a:extLst>
          </p:cNvPr>
          <p:cNvSpPr>
            <a:spLocks noGrp="1"/>
          </p:cNvSpPr>
          <p:nvPr>
            <p:ph type="dt" sz="half" idx="10"/>
          </p:nvPr>
        </p:nvSpPr>
        <p:spPr/>
        <p:txBody>
          <a:bodyPr/>
          <a:lstStyle/>
          <a:p>
            <a:fld id="{1F10EC4B-5E07-4323-9E7B-ED07A3993CEE}" type="datetimeFigureOut">
              <a:rPr lang="tr-TR" smtClean="0"/>
              <a:pPr/>
              <a:t>19.8.2021</a:t>
            </a:fld>
            <a:endParaRPr lang="tr-TR"/>
          </a:p>
        </p:txBody>
      </p:sp>
      <p:sp>
        <p:nvSpPr>
          <p:cNvPr id="3" name="Alt Bilgi Yer Tutucusu 2">
            <a:extLst>
              <a:ext uri="{FF2B5EF4-FFF2-40B4-BE49-F238E27FC236}">
                <a16:creationId xmlns="" xmlns:a16="http://schemas.microsoft.com/office/drawing/2014/main" id="{11C46D81-DFC4-4586-AC37-6C0CD1149AB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 xmlns:a16="http://schemas.microsoft.com/office/drawing/2014/main" id="{2B61ABBC-A7AC-4CEC-AEDC-4D2A030EA3FD}"/>
              </a:ext>
            </a:extLst>
          </p:cNvPr>
          <p:cNvSpPr>
            <a:spLocks noGrp="1"/>
          </p:cNvSpPr>
          <p:nvPr>
            <p:ph type="sldNum" sz="quarter" idx="12"/>
          </p:nvPr>
        </p:nvSpPr>
        <p:spPr/>
        <p:txBody>
          <a:bodyPr/>
          <a:lstStyle/>
          <a:p>
            <a:fld id="{81AE78E1-FF0A-4C51-ABDE-7FC1B37106CF}" type="slidenum">
              <a:rPr lang="tr-TR" smtClean="0"/>
              <a:pPr/>
              <a:t>‹#›</a:t>
            </a:fld>
            <a:endParaRPr lang="tr-TR"/>
          </a:p>
        </p:txBody>
      </p:sp>
    </p:spTree>
    <p:extLst>
      <p:ext uri="{BB962C8B-B14F-4D97-AF65-F5344CB8AC3E}">
        <p14:creationId xmlns:p14="http://schemas.microsoft.com/office/powerpoint/2010/main" val="1919262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887251F8-9936-410C-8CED-90D8CF111BB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B0E5EF38-7A0F-44E9-B586-6649B93558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 xmlns:a16="http://schemas.microsoft.com/office/drawing/2014/main" id="{8E471A99-D342-4955-A141-74878AE73B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 xmlns:a16="http://schemas.microsoft.com/office/drawing/2014/main" id="{1A24FA6C-B079-4C39-8E56-6F2318B9D508}"/>
              </a:ext>
            </a:extLst>
          </p:cNvPr>
          <p:cNvSpPr>
            <a:spLocks noGrp="1"/>
          </p:cNvSpPr>
          <p:nvPr>
            <p:ph type="dt" sz="half" idx="10"/>
          </p:nvPr>
        </p:nvSpPr>
        <p:spPr/>
        <p:txBody>
          <a:bodyPr/>
          <a:lstStyle/>
          <a:p>
            <a:fld id="{1F10EC4B-5E07-4323-9E7B-ED07A3993CEE}" type="datetimeFigureOut">
              <a:rPr lang="tr-TR" smtClean="0"/>
              <a:pPr/>
              <a:t>19.8.2021</a:t>
            </a:fld>
            <a:endParaRPr lang="tr-TR"/>
          </a:p>
        </p:txBody>
      </p:sp>
      <p:sp>
        <p:nvSpPr>
          <p:cNvPr id="6" name="Alt Bilgi Yer Tutucusu 5">
            <a:extLst>
              <a:ext uri="{FF2B5EF4-FFF2-40B4-BE49-F238E27FC236}">
                <a16:creationId xmlns="" xmlns:a16="http://schemas.microsoft.com/office/drawing/2014/main" id="{27EDD5FB-511C-478D-8E42-BBC86160713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F11C0C30-D8D2-4AE1-9A8B-D76181268372}"/>
              </a:ext>
            </a:extLst>
          </p:cNvPr>
          <p:cNvSpPr>
            <a:spLocks noGrp="1"/>
          </p:cNvSpPr>
          <p:nvPr>
            <p:ph type="sldNum" sz="quarter" idx="12"/>
          </p:nvPr>
        </p:nvSpPr>
        <p:spPr/>
        <p:txBody>
          <a:bodyPr/>
          <a:lstStyle/>
          <a:p>
            <a:fld id="{81AE78E1-FF0A-4C51-ABDE-7FC1B37106CF}" type="slidenum">
              <a:rPr lang="tr-TR" smtClean="0"/>
              <a:pPr/>
              <a:t>‹#›</a:t>
            </a:fld>
            <a:endParaRPr lang="tr-TR"/>
          </a:p>
        </p:txBody>
      </p:sp>
    </p:spTree>
    <p:extLst>
      <p:ext uri="{BB962C8B-B14F-4D97-AF65-F5344CB8AC3E}">
        <p14:creationId xmlns:p14="http://schemas.microsoft.com/office/powerpoint/2010/main" val="1573768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DDF619C6-A177-48B4-A334-11D37B92731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 xmlns:a16="http://schemas.microsoft.com/office/drawing/2014/main" id="{18470D25-C53C-4720-9C22-0F54F9655B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 xmlns:a16="http://schemas.microsoft.com/office/drawing/2014/main" id="{C9161080-D5D6-4AE5-A6AA-5D3B8D20D5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 xmlns:a16="http://schemas.microsoft.com/office/drawing/2014/main" id="{F78A5247-474A-4A29-B1FB-23E9821FF5F5}"/>
              </a:ext>
            </a:extLst>
          </p:cNvPr>
          <p:cNvSpPr>
            <a:spLocks noGrp="1"/>
          </p:cNvSpPr>
          <p:nvPr>
            <p:ph type="dt" sz="half" idx="10"/>
          </p:nvPr>
        </p:nvSpPr>
        <p:spPr/>
        <p:txBody>
          <a:bodyPr/>
          <a:lstStyle/>
          <a:p>
            <a:fld id="{1F10EC4B-5E07-4323-9E7B-ED07A3993CEE}" type="datetimeFigureOut">
              <a:rPr lang="tr-TR" smtClean="0"/>
              <a:pPr/>
              <a:t>19.8.2021</a:t>
            </a:fld>
            <a:endParaRPr lang="tr-TR"/>
          </a:p>
        </p:txBody>
      </p:sp>
      <p:sp>
        <p:nvSpPr>
          <p:cNvPr id="6" name="Alt Bilgi Yer Tutucusu 5">
            <a:extLst>
              <a:ext uri="{FF2B5EF4-FFF2-40B4-BE49-F238E27FC236}">
                <a16:creationId xmlns="" xmlns:a16="http://schemas.microsoft.com/office/drawing/2014/main" id="{46F4054D-1095-4041-9CC0-ADB1250D774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0677F18F-2D92-410F-83E5-25CF95939229}"/>
              </a:ext>
            </a:extLst>
          </p:cNvPr>
          <p:cNvSpPr>
            <a:spLocks noGrp="1"/>
          </p:cNvSpPr>
          <p:nvPr>
            <p:ph type="sldNum" sz="quarter" idx="12"/>
          </p:nvPr>
        </p:nvSpPr>
        <p:spPr/>
        <p:txBody>
          <a:bodyPr/>
          <a:lstStyle/>
          <a:p>
            <a:fld id="{81AE78E1-FF0A-4C51-ABDE-7FC1B37106CF}" type="slidenum">
              <a:rPr lang="tr-TR" smtClean="0"/>
              <a:pPr/>
              <a:t>‹#›</a:t>
            </a:fld>
            <a:endParaRPr lang="tr-TR"/>
          </a:p>
        </p:txBody>
      </p:sp>
    </p:spTree>
    <p:extLst>
      <p:ext uri="{BB962C8B-B14F-4D97-AF65-F5344CB8AC3E}">
        <p14:creationId xmlns:p14="http://schemas.microsoft.com/office/powerpoint/2010/main" val="3454047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 xmlns:a16="http://schemas.microsoft.com/office/drawing/2014/main" id="{DACC1088-E2B7-473B-A608-0514D250EF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 xmlns:a16="http://schemas.microsoft.com/office/drawing/2014/main" id="{DB2F6A78-0A6F-4D23-A7A0-D96ADDDC97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91406801-D203-468F-A698-2216521D13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10EC4B-5E07-4323-9E7B-ED07A3993CEE}" type="datetimeFigureOut">
              <a:rPr lang="tr-TR" smtClean="0"/>
              <a:pPr/>
              <a:t>19.8.2021</a:t>
            </a:fld>
            <a:endParaRPr lang="tr-TR"/>
          </a:p>
        </p:txBody>
      </p:sp>
      <p:sp>
        <p:nvSpPr>
          <p:cNvPr id="5" name="Alt Bilgi Yer Tutucusu 4">
            <a:extLst>
              <a:ext uri="{FF2B5EF4-FFF2-40B4-BE49-F238E27FC236}">
                <a16:creationId xmlns="" xmlns:a16="http://schemas.microsoft.com/office/drawing/2014/main" id="{14C7CE7F-FF54-420B-B9D8-F1C23FF0B0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 xmlns:a16="http://schemas.microsoft.com/office/drawing/2014/main" id="{4DAADBB8-D8AA-4FA2-8CD8-00DB3EC412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AE78E1-FF0A-4C51-ABDE-7FC1B37106CF}" type="slidenum">
              <a:rPr lang="tr-TR" smtClean="0"/>
              <a:pPr/>
              <a:t>‹#›</a:t>
            </a:fld>
            <a:endParaRPr lang="tr-TR"/>
          </a:p>
        </p:txBody>
      </p:sp>
    </p:spTree>
    <p:extLst>
      <p:ext uri="{BB962C8B-B14F-4D97-AF65-F5344CB8AC3E}">
        <p14:creationId xmlns:p14="http://schemas.microsoft.com/office/powerpoint/2010/main" val="2722549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84BE50DA-B84D-47F2-B25D-994328859D50}"/>
              </a:ext>
            </a:extLst>
          </p:cNvPr>
          <p:cNvSpPr>
            <a:spLocks noGrp="1"/>
          </p:cNvSpPr>
          <p:nvPr>
            <p:ph type="title"/>
          </p:nvPr>
        </p:nvSpPr>
        <p:spPr/>
        <p:txBody>
          <a:bodyPr/>
          <a:lstStyle/>
          <a:p>
            <a:r>
              <a:rPr lang="tr-TR" dirty="0"/>
              <a:t>KONULAR</a:t>
            </a:r>
          </a:p>
        </p:txBody>
      </p:sp>
      <p:sp>
        <p:nvSpPr>
          <p:cNvPr id="3" name="İçerik Yer Tutucusu 2">
            <a:extLst>
              <a:ext uri="{FF2B5EF4-FFF2-40B4-BE49-F238E27FC236}">
                <a16:creationId xmlns="" xmlns:a16="http://schemas.microsoft.com/office/drawing/2014/main" id="{C4854FAF-737D-4122-80BF-AD093B08D140}"/>
              </a:ext>
            </a:extLst>
          </p:cNvPr>
          <p:cNvSpPr>
            <a:spLocks noGrp="1"/>
          </p:cNvSpPr>
          <p:nvPr>
            <p:ph idx="1"/>
          </p:nvPr>
        </p:nvSpPr>
        <p:spPr>
          <a:solidFill>
            <a:srgbClr val="92D050"/>
          </a:solidFill>
        </p:spPr>
        <p:txBody>
          <a:bodyPr>
            <a:normAutofit fontScale="55000" lnSpcReduction="20000"/>
          </a:bodyPr>
          <a:lstStyle/>
          <a:p>
            <a:r>
              <a:rPr lang="tr-TR" dirty="0"/>
              <a:t>AKILCI İLAÇ KULLANIMI</a:t>
            </a:r>
          </a:p>
          <a:p>
            <a:r>
              <a:rPr lang="tr-TR" dirty="0"/>
              <a:t>İLAÇ GÜVENLİĞİ</a:t>
            </a:r>
          </a:p>
          <a:p>
            <a:r>
              <a:rPr lang="tr-TR" dirty="0"/>
              <a:t>ADVERS ETKİ</a:t>
            </a:r>
          </a:p>
          <a:p>
            <a:r>
              <a:rPr lang="tr-TR" dirty="0"/>
              <a:t>ÖZELLİKLİ BİRİMLERDE İLAÇ YÖNETİMİ</a:t>
            </a:r>
          </a:p>
          <a:p>
            <a:r>
              <a:rPr lang="tr-TR" dirty="0"/>
              <a:t>İLAÇ-İLAÇ ETKİLEŞİMİ</a:t>
            </a:r>
          </a:p>
          <a:p>
            <a:r>
              <a:rPr lang="tr-TR" dirty="0"/>
              <a:t>İLAÇ BESİN ETKİLEŞİMİ</a:t>
            </a:r>
          </a:p>
          <a:p>
            <a:r>
              <a:rPr lang="tr-TR" dirty="0"/>
              <a:t>İLAÇ GEÇİMSİZLİĞİ</a:t>
            </a:r>
          </a:p>
          <a:p>
            <a:r>
              <a:rPr lang="tr-TR" dirty="0"/>
              <a:t>İLAÇ VE TIBBI SARFLARIN SOĞUK ZİNCİR SAKLAMA VE TRANSFERİ</a:t>
            </a:r>
          </a:p>
          <a:p>
            <a:r>
              <a:rPr lang="tr-TR" dirty="0"/>
              <a:t>NARKOTİK VE </a:t>
            </a:r>
            <a:r>
              <a:rPr lang="tr-TR" dirty="0" smtClean="0"/>
              <a:t>PSİKOTROP İLAÇLARIN </a:t>
            </a:r>
            <a:r>
              <a:rPr lang="tr-TR" dirty="0"/>
              <a:t>MUHAFAZASI VE KAYIT ALTINA ALINMASI</a:t>
            </a:r>
          </a:p>
          <a:p>
            <a:r>
              <a:rPr lang="tr-TR" dirty="0"/>
              <a:t>İLAÇLARIN KAYBOLMASI,KIRILMASI DURUMUNDA YAPILACAKLAR</a:t>
            </a:r>
          </a:p>
          <a:p>
            <a:r>
              <a:rPr lang="tr-TR" dirty="0"/>
              <a:t>İLAÇ VE TIBBİ SARF MALZEMELERİN DEPOYA İADESİ VE İMHA PROSEDÜRLERİ</a:t>
            </a:r>
          </a:p>
          <a:p>
            <a:r>
              <a:rPr lang="tr-TR" dirty="0"/>
              <a:t>YÜKSEK RİSKLİ İLAÇLARIN MUHAFAZASI</a:t>
            </a:r>
          </a:p>
          <a:p>
            <a:r>
              <a:rPr lang="tr-TR" dirty="0"/>
              <a:t>BÖLÜNEBİLİR VE EZİLEBİLİR İLAÇLAR</a:t>
            </a:r>
          </a:p>
          <a:p>
            <a:r>
              <a:rPr lang="tr-TR" dirty="0"/>
              <a:t>EŞDEĞER İLAÇLAR VE İLAÇ İNFÜZYON SÜRELERİ</a:t>
            </a:r>
          </a:p>
          <a:p>
            <a:endParaRPr lang="tr-TR" dirty="0"/>
          </a:p>
        </p:txBody>
      </p:sp>
    </p:spTree>
    <p:extLst>
      <p:ext uri="{BB962C8B-B14F-4D97-AF65-F5344CB8AC3E}">
        <p14:creationId xmlns:p14="http://schemas.microsoft.com/office/powerpoint/2010/main" val="3508311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000" dirty="0" smtClean="0"/>
              <a:t>NARKOTİK VE PSİKOTROP İLAÇLARIN MUHAFAZASI VE KAYIT ALTINA ALINMASI</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Narkotik ve psikotrop ilaçlar kilitli dolaplarda saklanır.</a:t>
            </a:r>
          </a:p>
          <a:p>
            <a:r>
              <a:rPr lang="tr-TR" dirty="0" smtClean="0"/>
              <a:t>Uygulama yapıldığında narkotik ve psikotrop ilaç kayıt defterine kayıt yapılır. Bu kayıtta istemi yapan hekimin adı, diploma numarası, hastanın adı, kullanım miktarı, tarihi ve dozu bulunmalıdır. Nöbet değişimlerinde personel arasındaki devir işlemleri de aynı deftere işlenmelidir. Teslim alan ve teslim eden personel bilgileri ve imzaları bulunmalıdır.</a:t>
            </a:r>
          </a:p>
          <a:p>
            <a:r>
              <a:rPr lang="tr-TR" dirty="0" smtClean="0"/>
              <a:t>Mesai saatlerinde dolap anahtarı klinik sorumlu yardımcı sağlık personelinde bulunur. Klinik sorumlu personeli izinli ise kendi yerine bakan diğer personele teslim eder.</a:t>
            </a:r>
          </a:p>
          <a:p>
            <a:r>
              <a:rPr lang="tr-TR" dirty="0" smtClean="0"/>
              <a:t>Narkotik ve Psikotrop ilaçların kaybolması veya kırılması durumunda “İlaç Kırılma ve kaybolma Olay Formu” doldurularak “İlaçların Kırılması veya Kaybolması Durumunda Yapılacaklar ile İlgili Talimat” doğrultusunda işlem yapılır ayrıca Narkotik ve Psikotrop ilaç kayıt defterine durum kaydedilir.Narkotik ve psikotrop ilaçların kaybolması  durumunda,  ilacı teslim alan hemşire/sorumlu hemşire tarafından hastane yöneticiliğine durumu açıklayan yazılı bildirim yapılır. Gerekli soruşturma idare tarafından yapılır.</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451692"/>
            <a:ext cx="10515600" cy="5725271"/>
          </a:xfrm>
        </p:spPr>
        <p:txBody>
          <a:bodyPr>
            <a:normAutofit/>
          </a:bodyPr>
          <a:lstStyle/>
          <a:p>
            <a:r>
              <a:rPr lang="tr-TR" dirty="0" smtClean="0"/>
              <a:t>Narkotik ve Psikotrop ilaçların miadının geçmesi durumunda durum tutanak altına alınarak “İlaç ve Tıbbi Malzeme İmha Talimatı” doğrultusunda işlem yapılır ayrıca klinikte Narkotik ve Psikotrop ilaç kayıt defterine durum kaydedilir.</a:t>
            </a:r>
          </a:p>
          <a:p>
            <a:r>
              <a:rPr lang="tr-TR" dirty="0" smtClean="0"/>
              <a:t>Düzenli miat konrollerinin yapılarak son kullanma tarihi 6 ay kalan ilaçlar eczane ile iletişime geçerek uzun miatlı ilaçlarla değişim sağlanmalıdır.</a:t>
            </a:r>
          </a:p>
          <a:p>
            <a:r>
              <a:rPr lang="tr-TR" dirty="0" smtClean="0"/>
              <a:t>Hastaya yarım doz uygulandığı durumlarda, kalan doz için, aynı gün ilgili hekim, servis hemşiresi, sorumlu hemşire ile birlikte müştereken “İmha edilen yarım doz ilaç formu” doldurularak eczaneye gönderilir. Yarım kalan doza “İlaç ve Tıbbi Malzeme İmha Talimatı” doğrultusunda işlem yapılır. </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RENKLİ REÇETE SİSTEMİ</a:t>
            </a:r>
            <a:endParaRPr lang="tr-TR" dirty="0"/>
          </a:p>
        </p:txBody>
      </p:sp>
      <p:sp>
        <p:nvSpPr>
          <p:cNvPr id="3" name="2 İçerik Yer Tutucusu"/>
          <p:cNvSpPr>
            <a:spLocks noGrp="1"/>
          </p:cNvSpPr>
          <p:nvPr>
            <p:ph idx="1"/>
          </p:nvPr>
        </p:nvSpPr>
        <p:spPr/>
        <p:txBody>
          <a:bodyPr/>
          <a:lstStyle/>
          <a:p>
            <a:r>
              <a:rPr lang="tr-TR" b="1" dirty="0" smtClean="0"/>
              <a:t>Renkli Reçete Sistemi</a:t>
            </a:r>
            <a:r>
              <a:rPr lang="tr-TR" dirty="0" smtClean="0"/>
              <a:t>, yeşil, kırmızı, mor ve turuncu reçeteli ilaçların elektronik ortamda yazılabilmesi, doz kontrolünün yapılması ve ilaç suistimalinin engellenmesini sağlayan elektronik uygulamadır.</a:t>
            </a: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000" dirty="0" smtClean="0"/>
              <a:t>İLAÇLARIN KAYBOLMASI,KIRILMASI DURUMUNDA YAPILACAKLAR</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r>
              <a:rPr lang="tr-TR" dirty="0" smtClean="0"/>
              <a:t>AMAÇ: Kırılan ve kaybolan ilaçlar hakkında düzenleme yapmak. Kurum zararını önlemek ve ilaçların güvenli bir şekilde kullanımı sağlamak. </a:t>
            </a:r>
          </a:p>
          <a:p>
            <a:r>
              <a:rPr lang="tr-TR" dirty="0" smtClean="0"/>
              <a:t>Taşınma sırasında veya servislerde ilaçların kırılması veya kaybolması durumunda ‘İLAÇ KIRILMA  ve  KAYIP  FORMU’  iki nüsha olarak doldurularak Servis Sorumlu Hemşiresi, Servis Doktoru ve Sağlık Bakım Hizmetleri Müdürü tarafından imzalanarak bir nüshası eczaneye gönderilir. İmzalanan forma istinaden HBYS üzerinden kırılan/kaybolan ilaçların ve tıbbi sarf malzemenin çıkışı işlemi servis veya özellikli birim tarafından yapılır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YÜKSEK RİSKLİ İLAÇLARIN MUHAFAZASI</a:t>
            </a:r>
            <a:br>
              <a:rPr lang="tr-TR" dirty="0" smtClean="0"/>
            </a:br>
            <a:endParaRPr lang="tr-TR" dirty="0"/>
          </a:p>
        </p:txBody>
      </p:sp>
      <p:sp>
        <p:nvSpPr>
          <p:cNvPr id="3" name="2 İçerik Yer Tutucusu"/>
          <p:cNvSpPr>
            <a:spLocks noGrp="1"/>
          </p:cNvSpPr>
          <p:nvPr>
            <p:ph idx="1"/>
          </p:nvPr>
        </p:nvSpPr>
        <p:spPr/>
        <p:txBody>
          <a:bodyPr/>
          <a:lstStyle/>
          <a:p>
            <a:r>
              <a:rPr lang="tr-TR" dirty="0" smtClean="0"/>
              <a:t>Yüksek Riskli İlaç:  Hatalı kullanılmaları durumunda hastada geçici veya kalıcı hasara ve/veya ölüme neden olabilecek ilaçlardır. </a:t>
            </a:r>
          </a:p>
          <a:p>
            <a:r>
              <a:rPr lang="tr-TR" dirty="0" smtClean="0"/>
              <a:t>Özellikli birimlerde (ameliyathane, yoğun bakım, doğumhane, acil servis vb.) YRİ’ler ayrı dolap, ayrı raflarda  ya  da ilaç arabasında bulunması durumunda kırmızı separatörle diğer ilaçlardan ayrı olarak muhafaza edilir. </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Eş Değer İlaç Kavramı ve HBYS Üzerinden İlaç Arama</a:t>
            </a:r>
            <a:endParaRPr lang="tr-TR" dirty="0"/>
          </a:p>
        </p:txBody>
      </p:sp>
      <p:sp>
        <p:nvSpPr>
          <p:cNvPr id="3" name="2 İçerik Yer Tutucusu"/>
          <p:cNvSpPr>
            <a:spLocks noGrp="1"/>
          </p:cNvSpPr>
          <p:nvPr>
            <p:ph idx="1"/>
          </p:nvPr>
        </p:nvSpPr>
        <p:spPr/>
        <p:txBody>
          <a:bodyPr/>
          <a:lstStyle/>
          <a:p>
            <a:r>
              <a:rPr lang="tr-TR" dirty="0" smtClean="0"/>
              <a:t>Eşdeğer ilaçlar, referans ilaçlarla aynı özelliklere sahip olduğu, dolayısıyla, hasta üzerinde aynı tedaviyi sağladığı bilimsel çalışmalarla kanıtlanan ve referans ilaçların koruma süreleri bittikten sonra satışa sunulan ürünlerdir.</a:t>
            </a:r>
          </a:p>
          <a:p>
            <a:r>
              <a:rPr lang="tr-TR" sz="7200" b="1" dirty="0" smtClean="0">
                <a:solidFill>
                  <a:srgbClr val="FF0000"/>
                </a:solidFill>
              </a:rPr>
              <a:t>% İşareti konularak ilaç arama</a:t>
            </a:r>
            <a:endParaRPr lang="tr-TR" sz="7200" b="1"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Hastane İçi Uyum-Çözüm Birlikteliği</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Hasta yakınlarından gelen ilaçların eczaneye yönlendirilmemesi</a:t>
            </a:r>
          </a:p>
          <a:p>
            <a:r>
              <a:rPr lang="tr-TR" dirty="0" smtClean="0"/>
              <a:t>İlaç aramalarının % konularak aranıp daha sonra stokta olup olmadığı konusunda eczane ile iletişime geçilmesi</a:t>
            </a:r>
          </a:p>
          <a:p>
            <a:r>
              <a:rPr lang="tr-TR" dirty="0" smtClean="0"/>
              <a:t>İlaç iadesinin sistem üzerinden yapılıp ilaç iade formunda teslim eden hemşirenin kaşe imzasının olması</a:t>
            </a:r>
          </a:p>
          <a:p>
            <a:r>
              <a:rPr lang="tr-TR" dirty="0" smtClean="0"/>
              <a:t>İlaç miat kontrollerinin (haftalık-aylık) düzenli takip edilmesi son kullanma tarihi 6 ay kalan ilaçların eczaneye teslim edilip uzun miatlı ilaçlarla değişimi</a:t>
            </a:r>
          </a:p>
          <a:p>
            <a:r>
              <a:rPr lang="tr-TR" dirty="0" smtClean="0"/>
              <a:t>Yarım doz ilaç formlarının eczaneye gönderilmesi</a:t>
            </a:r>
          </a:p>
          <a:p>
            <a:r>
              <a:rPr lang="tr-TR" dirty="0" smtClean="0"/>
              <a:t>Çoklu doz uygulamaları (süspansiyon-göz damlaları-burun spreyleri-pomatlar-kremler ) kullanılmaya başladıktan sonra açıldığı tarihin üzerine yazılması.</a:t>
            </a:r>
          </a:p>
          <a:p>
            <a:r>
              <a:rPr lang="tr-TR" dirty="0" smtClean="0"/>
              <a:t>Farmakovijilans sorumlusu Ecz. Nurdan Özer</a:t>
            </a:r>
          </a:p>
          <a:p>
            <a:r>
              <a:rPr lang="tr-TR" dirty="0" smtClean="0"/>
              <a:t>Dış reçete yaptığımız ilaçların eczaneye gelirken yatan hasta kaşesiyle eczaneye gelmesi</a:t>
            </a:r>
          </a:p>
          <a:p>
            <a:r>
              <a:rPr lang="tr-TR" dirty="0" smtClean="0"/>
              <a:t>EHU onayının yaptırılarak ilaçların talep edilmesi</a:t>
            </a:r>
          </a:p>
          <a:p>
            <a:r>
              <a:rPr lang="tr-TR" dirty="0" smtClean="0"/>
              <a:t>Stokla çalışılan birimlerin(acil çantası, cep depo) isteklerin Pazartesi ve Perşembe yapılması</a:t>
            </a:r>
          </a:p>
          <a:p>
            <a:r>
              <a:rPr lang="tr-TR" smtClean="0"/>
              <a:t>E-ORDER ların dr.lar tarafından  girilmesinin düzenli olarak sağlanması</a:t>
            </a:r>
            <a:endParaRPr lang="tr-TR" dirty="0" smtClean="0"/>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3 Dikdörtgen"/>
          <p:cNvSpPr/>
          <p:nvPr/>
        </p:nvSpPr>
        <p:spPr>
          <a:xfrm>
            <a:off x="3327093" y="1927952"/>
            <a:ext cx="5089793" cy="1754326"/>
          </a:xfrm>
          <a:prstGeom prst="rect">
            <a:avLst/>
          </a:prstGeom>
          <a:noFill/>
        </p:spPr>
        <p:txBody>
          <a:bodyPr wrap="square" lIns="91440" tIns="45720" rIns="91440" bIns="45720">
            <a:spAutoFit/>
          </a:bodyPr>
          <a:lstStyle/>
          <a:p>
            <a:pPr algn="ctr"/>
            <a:r>
              <a:rPr lang="tr-TR"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TEŞEKKÜRLER</a:t>
            </a:r>
          </a:p>
          <a:p>
            <a:pPr algn="ctr"/>
            <a:r>
              <a:rPr lang="tr-TR"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İYİ GÜNLER</a:t>
            </a:r>
            <a:endParaRPr lang="tr-TR"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6905F7C0-9748-4580-A50F-0545CB967C98}"/>
              </a:ext>
            </a:extLst>
          </p:cNvPr>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tr-TR" dirty="0"/>
              <a:t>AKILCI İLAÇ NEDİR ?</a:t>
            </a:r>
          </a:p>
        </p:txBody>
      </p:sp>
      <p:sp>
        <p:nvSpPr>
          <p:cNvPr id="3" name="İçerik Yer Tutucusu 2">
            <a:extLst>
              <a:ext uri="{FF2B5EF4-FFF2-40B4-BE49-F238E27FC236}">
                <a16:creationId xmlns="" xmlns:a16="http://schemas.microsoft.com/office/drawing/2014/main" id="{227C476D-CDFB-46A6-A250-FCF39CA993D4}"/>
              </a:ext>
            </a:extLst>
          </p:cNvPr>
          <p:cNvSpPr>
            <a:spLocks noGrp="1"/>
          </p:cNvSpPr>
          <p:nvPr>
            <p:ph idx="1"/>
          </p:nvPr>
        </p:nvSpPr>
        <p:spPr>
          <a:pattFill prst="pct5">
            <a:fgClr>
              <a:schemeClr val="accent1"/>
            </a:fgClr>
            <a:bgClr>
              <a:schemeClr val="bg1"/>
            </a:bgClr>
          </a:pattFill>
        </p:spPr>
        <p:txBody>
          <a:bodyPr>
            <a:normAutofit/>
          </a:bodyPr>
          <a:lstStyle/>
          <a:p>
            <a:r>
              <a:rPr lang="tr-TR" sz="4400" dirty="0"/>
              <a:t>Akılcı İlaç Kullanımı, DSÖ’nün 1985 yılında Nairobi’de tanımlamış olduğu şekliyle “Kişilerin klinik bulgularına ve bireysel özelliklerine göre uygun ilacı, uygun süre ve dozajda, en uygun maliyetle ve kolayca sağlayabilmeleridir.”</a:t>
            </a:r>
          </a:p>
        </p:txBody>
      </p:sp>
    </p:spTree>
    <p:extLst>
      <p:ext uri="{BB962C8B-B14F-4D97-AF65-F5344CB8AC3E}">
        <p14:creationId xmlns:p14="http://schemas.microsoft.com/office/powerpoint/2010/main" val="2210015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915D9601-EABA-4919-BA9B-B8566C3577E4}"/>
              </a:ext>
            </a:extLst>
          </p:cNvPr>
          <p:cNvSpPr>
            <a:spLocks noGrp="1"/>
          </p:cNvSpPr>
          <p:nvPr>
            <p:ph type="title"/>
          </p:nvPr>
        </p:nvSpPr>
        <p:spPr/>
        <p:txBody>
          <a:bodyPr/>
          <a:lstStyle/>
          <a:p>
            <a:r>
              <a:rPr lang="tr-TR" b="1" dirty="0"/>
              <a:t>Akılcı İlaç Kullanımı Neden Gereklidir?</a:t>
            </a:r>
            <a:endParaRPr lang="tr-TR" dirty="0"/>
          </a:p>
        </p:txBody>
      </p:sp>
      <p:sp>
        <p:nvSpPr>
          <p:cNvPr id="3" name="İçerik Yer Tutucusu 2">
            <a:extLst>
              <a:ext uri="{FF2B5EF4-FFF2-40B4-BE49-F238E27FC236}">
                <a16:creationId xmlns="" xmlns:a16="http://schemas.microsoft.com/office/drawing/2014/main" id="{29CF8FF9-B0C5-416E-A858-463CA6320307}"/>
              </a:ext>
            </a:extLst>
          </p:cNvPr>
          <p:cNvSpPr>
            <a:spLocks noGrp="1"/>
          </p:cNvSpPr>
          <p:nvPr>
            <p:ph idx="1"/>
          </p:nvPr>
        </p:nvSpPr>
        <p:spPr>
          <a:solidFill>
            <a:srgbClr val="FFFF00"/>
          </a:solidFill>
        </p:spPr>
        <p:txBody>
          <a:bodyPr/>
          <a:lstStyle/>
          <a:p>
            <a:r>
              <a:rPr lang="tr-TR" dirty="0"/>
              <a:t>Akılcı İlaç Kullanımı,  öncelikli olarak halkın sağlığını ve toplumun çıkarını gözetir.</a:t>
            </a:r>
          </a:p>
          <a:p>
            <a:r>
              <a:rPr lang="tr-TR" dirty="0"/>
              <a:t>Tüm dünyada yanlış şekilde, gereksiz yere, etkisiz ve yüksek maliyetli ilaç kullanımı gibi nedenlerle ilişkili olarak çok çeşitli sorunlar yaşanmaktadır.</a:t>
            </a:r>
          </a:p>
        </p:txBody>
      </p:sp>
    </p:spTree>
    <p:extLst>
      <p:ext uri="{BB962C8B-B14F-4D97-AF65-F5344CB8AC3E}">
        <p14:creationId xmlns:p14="http://schemas.microsoft.com/office/powerpoint/2010/main" val="1047165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D0D20E47-20C0-4446-9EE7-67AB7AD6233B}"/>
              </a:ext>
            </a:extLst>
          </p:cNvPr>
          <p:cNvSpPr>
            <a:spLocks noGrp="1"/>
          </p:cNvSpPr>
          <p:nvPr>
            <p:ph type="title"/>
          </p:nvPr>
        </p:nvSpPr>
        <p:spPr/>
        <p:txBody>
          <a:bodyPr/>
          <a:lstStyle/>
          <a:p>
            <a:r>
              <a:rPr lang="tr-TR" b="1" dirty="0"/>
              <a:t> Akılcı İlaç Kullanımında nelere dikkat edilmelidir?</a:t>
            </a:r>
            <a:endParaRPr lang="tr-TR" dirty="0"/>
          </a:p>
        </p:txBody>
      </p:sp>
      <p:sp>
        <p:nvSpPr>
          <p:cNvPr id="3" name="İçerik Yer Tutucusu 2">
            <a:extLst>
              <a:ext uri="{FF2B5EF4-FFF2-40B4-BE49-F238E27FC236}">
                <a16:creationId xmlns="" xmlns:a16="http://schemas.microsoft.com/office/drawing/2014/main" id="{13B79C18-29DD-4A8A-8D86-484E676783FA}"/>
              </a:ext>
            </a:extLst>
          </p:cNvPr>
          <p:cNvSpPr>
            <a:spLocks noGrp="1"/>
          </p:cNvSpPr>
          <p:nvPr>
            <p:ph idx="1"/>
          </p:nvPr>
        </p:nvSpPr>
        <p:spPr/>
        <p:txBody>
          <a:bodyPr>
            <a:normAutofit fontScale="92500" lnSpcReduction="10000"/>
          </a:bodyPr>
          <a:lstStyle/>
          <a:p>
            <a:r>
              <a:rPr lang="tr-TR" dirty="0"/>
              <a:t>Hekim; hastanın en son kullandığı veya kullanmakta olduğu ilaçları sorgulamalıdır.</a:t>
            </a:r>
          </a:p>
          <a:p>
            <a:r>
              <a:rPr lang="tr-TR" dirty="0"/>
              <a:t>Hasta/hasta yakını; ilacın olası yan etkileri, besin ve ilaç etkileşimleri konusunda bilgilendirilmelidir.</a:t>
            </a:r>
          </a:p>
          <a:p>
            <a:r>
              <a:rPr lang="tr-TR" dirty="0"/>
              <a:t>Hamilelik ve emzirme dönemindeki kadınlar,  çocuklar, yaşlılar, böbrek ve karaciğer yetmezliği olanlar, ilaç alerji öyküsü olan hastalar,  ilaç kullanımı konusunda daha dikkatli davranmalıdır.</a:t>
            </a:r>
          </a:p>
          <a:p>
            <a:r>
              <a:rPr lang="tr-TR" dirty="0"/>
              <a:t>İlaçlar çocukların göremeyeceği, ulaşamayacağı yerlerde ve ambalajında saklanmalıdır.</a:t>
            </a:r>
          </a:p>
          <a:p>
            <a:r>
              <a:rPr lang="tr-TR" dirty="0"/>
              <a:t>Kesilmiş ve açılmış ambalajlar satın alınmamalıdır, son kullanma tarihi geçmiş olan ilaçlar kesinlikle kullanılmamalıdır.</a:t>
            </a:r>
          </a:p>
        </p:txBody>
      </p:sp>
    </p:spTree>
    <p:extLst>
      <p:ext uri="{BB962C8B-B14F-4D97-AF65-F5344CB8AC3E}">
        <p14:creationId xmlns:p14="http://schemas.microsoft.com/office/powerpoint/2010/main" val="2383096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ACC71C06-B220-4381-9516-95536599C43A}"/>
              </a:ext>
            </a:extLst>
          </p:cNvPr>
          <p:cNvSpPr>
            <a:spLocks noGrp="1"/>
          </p:cNvSpPr>
          <p:nvPr>
            <p:ph type="title"/>
          </p:nvPr>
        </p:nvSpPr>
        <p:spPr/>
        <p:txBody>
          <a:bodyPr/>
          <a:lstStyle/>
          <a:p>
            <a:r>
              <a:rPr lang="tr-TR" dirty="0"/>
              <a:t>Hastanemizde yatarak tedavide akılcı ilaç uygulamaları nelerdir?</a:t>
            </a:r>
          </a:p>
        </p:txBody>
      </p:sp>
      <p:sp>
        <p:nvSpPr>
          <p:cNvPr id="3" name="İçerik Yer Tutucusu 2">
            <a:extLst>
              <a:ext uri="{FF2B5EF4-FFF2-40B4-BE49-F238E27FC236}">
                <a16:creationId xmlns="" xmlns:a16="http://schemas.microsoft.com/office/drawing/2014/main" id="{FBD37A3B-9A1B-40C9-B993-FAB2C63EAB99}"/>
              </a:ext>
            </a:extLst>
          </p:cNvPr>
          <p:cNvSpPr>
            <a:spLocks noGrp="1"/>
          </p:cNvSpPr>
          <p:nvPr>
            <p:ph idx="1"/>
          </p:nvPr>
        </p:nvSpPr>
        <p:spPr>
          <a:solidFill>
            <a:schemeClr val="bg1"/>
          </a:solidFill>
        </p:spPr>
        <p:txBody>
          <a:bodyPr/>
          <a:lstStyle/>
          <a:p>
            <a:r>
              <a:rPr lang="tr-TR" dirty="0"/>
              <a:t>Hastanın kullandığı ve yanında getirdiği ilaçların HBYS sistemine girilmesi</a:t>
            </a:r>
          </a:p>
          <a:p>
            <a:r>
              <a:rPr lang="tr-TR" dirty="0"/>
              <a:t>İlacın olası yan etkileri, besin ve ilaç etkileşimi konusunda sistemin uyarı vermesinin sağlanması</a:t>
            </a:r>
          </a:p>
          <a:p>
            <a:r>
              <a:rPr lang="tr-TR" dirty="0" err="1"/>
              <a:t>Advers</a:t>
            </a:r>
            <a:r>
              <a:rPr lang="tr-TR" dirty="0"/>
              <a:t> etki olduğunda bunun bildiriminin yapılması</a:t>
            </a:r>
          </a:p>
          <a:p>
            <a:r>
              <a:rPr lang="tr-TR" dirty="0"/>
              <a:t>Belli stok düzeyi ile çalışan birimlerin </a:t>
            </a:r>
            <a:r>
              <a:rPr lang="tr-TR" dirty="0" err="1"/>
              <a:t>min,max</a:t>
            </a:r>
            <a:r>
              <a:rPr lang="tr-TR" dirty="0"/>
              <a:t> ve kritik stok düzeylerinin tespit edilmesi ve ilaç </a:t>
            </a:r>
            <a:r>
              <a:rPr lang="tr-TR" dirty="0" err="1"/>
              <a:t>miad</a:t>
            </a:r>
            <a:r>
              <a:rPr lang="tr-TR" dirty="0"/>
              <a:t> kontrollerinin düzenli yapılması,</a:t>
            </a:r>
          </a:p>
          <a:p>
            <a:endParaRPr lang="tr-TR" dirty="0"/>
          </a:p>
        </p:txBody>
      </p:sp>
    </p:spTree>
    <p:extLst>
      <p:ext uri="{BB962C8B-B14F-4D97-AF65-F5344CB8AC3E}">
        <p14:creationId xmlns:p14="http://schemas.microsoft.com/office/powerpoint/2010/main" val="3772936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İLAÇ GÜVENLİĞİ NEDİR ?</a:t>
            </a:r>
            <a:endParaRPr lang="tr-TR" dirty="0"/>
          </a:p>
        </p:txBody>
      </p:sp>
      <p:sp>
        <p:nvSpPr>
          <p:cNvPr id="3" name="2 İçerik Yer Tutucusu"/>
          <p:cNvSpPr>
            <a:spLocks noGrp="1"/>
          </p:cNvSpPr>
          <p:nvPr>
            <p:ph idx="1"/>
          </p:nvPr>
        </p:nvSpPr>
        <p:spPr/>
        <p:txBody>
          <a:bodyPr>
            <a:normAutofit/>
          </a:bodyPr>
          <a:lstStyle/>
          <a:p>
            <a:r>
              <a:rPr lang="tr-TR" sz="3600" dirty="0" smtClean="0"/>
              <a:t>İlaç güvenliği bir beşeri tıbbi müstahzarın üretiminden uygulama sonrası gözlem aralığına kadar tüm süreçleri içeren, ilacın hastaya ve çalışanlara zarar vermesini önlemek amacıyla yapılan önleyici faaliyetler ile ilaç kullanımından dolayı meydana gelmiş olaylarla ilgili yapılan düzeltici faaliyetlerin tamamını ifade etmektedir. </a:t>
            </a:r>
            <a:endParaRPr lang="tr-TR"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ADVERS ETKİ NEDİR?</a:t>
            </a:r>
            <a:endParaRPr lang="tr-TR" dirty="0"/>
          </a:p>
        </p:txBody>
      </p:sp>
      <p:sp>
        <p:nvSpPr>
          <p:cNvPr id="3" name="2 İçerik Yer Tutucusu"/>
          <p:cNvSpPr>
            <a:spLocks noGrp="1"/>
          </p:cNvSpPr>
          <p:nvPr>
            <p:ph idx="1"/>
          </p:nvPr>
        </p:nvSpPr>
        <p:spPr/>
        <p:txBody>
          <a:bodyPr/>
          <a:lstStyle/>
          <a:p>
            <a:r>
              <a:rPr lang="tr-TR" dirty="0" smtClean="0"/>
              <a:t>Bir beşeri tıbbi ürünün hastalıktan korunma, bir hastalığın teşhis veya tedavisi veya bir fizyolojik fonksiyonun iyileştirilmesi, düzeltilmesi veya değiştirilmesi amacıyla kabul edilen normal dozlarda kullanımında ortaya çıkan zararlı ve amaçlanmamış bir etkidir.</a:t>
            </a:r>
          </a:p>
          <a:p>
            <a:r>
              <a:rPr lang="tr-TR" dirty="0" smtClean="0"/>
              <a:t>Advers Etkiyi tespit eden sağlık çalışanı,  Advers Etki Bildirim Formunu eksiksiz doldurarak  Farmakovijilans Sorumlusu’na iletir.</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İLAÇ ETKİLEŞİMLERİ</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İLAÇ-İLAÇ ETKİLEŞİMİ</a:t>
            </a:r>
          </a:p>
          <a:p>
            <a:r>
              <a:rPr lang="tr-TR" dirty="0" smtClean="0"/>
              <a:t>İLAÇ-BESİN ETKİLEŞİMİ</a:t>
            </a:r>
          </a:p>
          <a:p>
            <a:r>
              <a:rPr lang="tr-TR" dirty="0" smtClean="0"/>
              <a:t>İLAÇ GEÇİMSİZLİĞİ</a:t>
            </a:r>
          </a:p>
          <a:p>
            <a:pPr>
              <a:buFontTx/>
              <a:buChar char="-"/>
            </a:pPr>
            <a:r>
              <a:rPr lang="tr-TR" dirty="0" smtClean="0"/>
              <a:t>Tüm listeler hastane envanteri ile uyumlu güncel olmalı.</a:t>
            </a:r>
          </a:p>
          <a:p>
            <a:pPr>
              <a:buFontTx/>
              <a:buChar char="-"/>
            </a:pPr>
            <a:r>
              <a:rPr lang="tr-TR" dirty="0" smtClean="0"/>
              <a:t>Tüm birimlerin kalite dosyasında bulunmalıdır.</a:t>
            </a:r>
          </a:p>
          <a:p>
            <a:pPr>
              <a:buFontTx/>
              <a:buChar char="-"/>
            </a:pPr>
            <a:r>
              <a:rPr lang="tr-TR" dirty="0" smtClean="0"/>
              <a:t>İlaç hazırlama kesinlikle hastanın başında yapılmamalıdır.</a:t>
            </a:r>
          </a:p>
          <a:p>
            <a:pPr>
              <a:buFontTx/>
              <a:buChar char="-"/>
            </a:pPr>
            <a:r>
              <a:rPr lang="tr-TR" dirty="0" smtClean="0"/>
              <a:t>Karışımlar taze hazırlanmalı, ortaya çıkabilecek değişiklikler gözlenmeli ve bulanıklık, çökelme, renk değişimi gibi değişiklikler oluşması durumunda hazırlanan karışım kullanılmamalıdır. </a:t>
            </a:r>
          </a:p>
          <a:p>
            <a:pPr>
              <a:buFontTx/>
              <a:buChar char="-"/>
            </a:pPr>
            <a:r>
              <a:rPr lang="tr-TR" dirty="0" smtClean="0"/>
              <a:t>Geçimsizlik gözlenen karışımlar hakkında  İlaç ve Tıbbi Malzeme İmha Talimatına</a:t>
            </a:r>
          </a:p>
          <a:p>
            <a:pPr>
              <a:buFontTx/>
              <a:buChar char="-"/>
            </a:pPr>
            <a:r>
              <a:rPr lang="tr-TR" dirty="0" smtClean="0"/>
              <a:t>göre işlem yapılır.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SOĞUK ZİNCİR İLAÇ VE TIBBİ SARF </a:t>
            </a:r>
            <a:br>
              <a:rPr lang="tr-TR" dirty="0" smtClean="0"/>
            </a:br>
            <a:r>
              <a:rPr lang="tr-TR" dirty="0" smtClean="0"/>
              <a:t>MALZEMELERİN YÖNETİMi</a:t>
            </a:r>
            <a:endParaRPr lang="tr-TR" dirty="0"/>
          </a:p>
        </p:txBody>
      </p:sp>
      <p:sp>
        <p:nvSpPr>
          <p:cNvPr id="3" name="2 İçerik Yer Tutucusu"/>
          <p:cNvSpPr>
            <a:spLocks noGrp="1"/>
          </p:cNvSpPr>
          <p:nvPr>
            <p:ph idx="1"/>
          </p:nvPr>
        </p:nvSpPr>
        <p:spPr/>
        <p:txBody>
          <a:bodyPr/>
          <a:lstStyle/>
          <a:p>
            <a:r>
              <a:rPr lang="tr-TR" dirty="0" smtClean="0"/>
              <a:t>Soğuk Zincir:  Üretiminden uygulanmasına kadar geçen sürede sıcaklığının  (+2  -+8°C) hep sabit kalmasının zorunlu olduğu ürünlerdir. Isı bu seviyelerin altında ya da üstünde olduğunda ürünün etkinliği bozulur.</a:t>
            </a:r>
          </a:p>
          <a:p>
            <a:r>
              <a:rPr lang="tr-TR" dirty="0" smtClean="0"/>
              <a:t>İlaçlar sadece ilaç buzdolaplarında saklanır. Bu buzdolaplarında ilaç dışında başka bir şey saklanamaz.</a:t>
            </a:r>
          </a:p>
          <a:p>
            <a:r>
              <a:rPr lang="tr-TR" dirty="0" smtClean="0"/>
              <a:t>Servislerde kullanıma açılan soğuk zincire tabi ilaçların saklanmasında ilaç prospektüsünde belirtilen saklama koşulları dikkate alınarak muhafaza edilir.</a:t>
            </a:r>
          </a:p>
          <a:p>
            <a:r>
              <a:rPr lang="tr-TR" dirty="0" smtClean="0"/>
              <a:t>Fazla buz akülerinin eczaneye teslimi yapılmalıdır.</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TotalTime>
  <Words>1062</Words>
  <Application>Microsoft Office PowerPoint</Application>
  <PresentationFormat>Özel</PresentationFormat>
  <Paragraphs>84</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Office Teması</vt:lpstr>
      <vt:lpstr>KONULAR</vt:lpstr>
      <vt:lpstr>AKILCI İLAÇ NEDİR ?</vt:lpstr>
      <vt:lpstr>Akılcı İlaç Kullanımı Neden Gereklidir?</vt:lpstr>
      <vt:lpstr> Akılcı İlaç Kullanımında nelere dikkat edilmelidir?</vt:lpstr>
      <vt:lpstr>Hastanemizde yatarak tedavide akılcı ilaç uygulamaları nelerdir?</vt:lpstr>
      <vt:lpstr>İLAÇ GÜVENLİĞİ NEDİR ?</vt:lpstr>
      <vt:lpstr>ADVERS ETKİ NEDİR?</vt:lpstr>
      <vt:lpstr>İLAÇ ETKİLEŞİMLERİ</vt:lpstr>
      <vt:lpstr>SOĞUK ZİNCİR İLAÇ VE TIBBİ SARF  MALZEMELERİN YÖNETİMi</vt:lpstr>
      <vt:lpstr>NARKOTİK VE PSİKOTROP İLAÇLARIN MUHAFAZASI VE KAYIT ALTINA ALINMASI </vt:lpstr>
      <vt:lpstr>PowerPoint Sunusu</vt:lpstr>
      <vt:lpstr>RENKLİ REÇETE SİSTEMİ</vt:lpstr>
      <vt:lpstr>İLAÇLARIN KAYBOLMASI,KIRILMASI DURUMUNDA YAPILACAKLAR </vt:lpstr>
      <vt:lpstr>YÜKSEK RİSKLİ İLAÇLARIN MUHAFAZASI </vt:lpstr>
      <vt:lpstr>Eş Değer İlaç Kavramı ve HBYS Üzerinden İlaç Arama</vt:lpstr>
      <vt:lpstr>Hastane İçi Uyum-Çözüm Birlikteliği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AKSARAY ÜNİVERSİTESİ EĞİTİM ARAŞTIRMA HASTANESİ</dc:title>
  <dc:creator>kimyaci4033640336@gmail.com</dc:creator>
  <cp:lastModifiedBy>KALİTE</cp:lastModifiedBy>
  <cp:revision>34</cp:revision>
  <dcterms:created xsi:type="dcterms:W3CDTF">2018-01-09T17:31:39Z</dcterms:created>
  <dcterms:modified xsi:type="dcterms:W3CDTF">2021-08-19T06:02:00Z</dcterms:modified>
</cp:coreProperties>
</file>